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258" r:id="rId3"/>
    <p:sldId id="259" r:id="rId4"/>
    <p:sldId id="260" r:id="rId5"/>
    <p:sldId id="263" r:id="rId6"/>
    <p:sldId id="257" r:id="rId7"/>
    <p:sldId id="261" r:id="rId8"/>
    <p:sldId id="262" r:id="rId9"/>
    <p:sldId id="265" r:id="rId10"/>
    <p:sldId id="266" r:id="rId11"/>
    <p:sldId id="264" r:id="rId12"/>
    <p:sldId id="267" r:id="rId13"/>
    <p:sldId id="268" r:id="rId14"/>
    <p:sldId id="269" r:id="rId15"/>
    <p:sldId id="270" r:id="rId16"/>
    <p:sldId id="291" r:id="rId17"/>
    <p:sldId id="29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5" r:id="rId32"/>
    <p:sldId id="286" r:id="rId33"/>
    <p:sldId id="289" r:id="rId34"/>
    <p:sldId id="287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300" r:id="rId43"/>
    <p:sldId id="299" r:id="rId44"/>
    <p:sldId id="301" r:id="rId45"/>
    <p:sldId id="302" r:id="rId46"/>
    <p:sldId id="303" r:id="rId47"/>
    <p:sldId id="304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73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2A81F-62FF-444B-9F23-B0A85DCF6CE8}" type="datetimeFigureOut">
              <a:rPr lang="en-US" smtClean="0"/>
              <a:t>1/23/2012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8626A-9A6A-4BB5-B615-2FB571E6A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48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5476-92B5-4D1F-AA48-C3909BB4CE78}" type="datetime1">
              <a:rPr lang="en-US" smtClean="0"/>
              <a:t>1/23/2012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Kids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1854-1B09-408B-8A6A-2175A8ADE75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70C9-DA77-466B-90F2-0617C4BAA194}" type="datetime1">
              <a:rPr lang="en-US" smtClean="0"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Kids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1854-1B09-408B-8A6A-2175A8ADE7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269D0-E2C8-41F1-9DC3-C236BC58E41F}" type="datetime1">
              <a:rPr lang="en-US" smtClean="0"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Kids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1854-1B09-408B-8A6A-2175A8ADE7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963C-6B0C-47E2-8F57-BF54F93DECC7}" type="datetime1">
              <a:rPr lang="en-US" smtClean="0"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Kids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1854-1B09-408B-8A6A-2175A8ADE7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EC01-B051-4E61-ACD3-990E05805E5A}" type="datetime1">
              <a:rPr lang="en-US" smtClean="0"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Kids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BCB1854-1B09-408B-8A6A-2175A8ADE75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7EAC-CACA-4B3B-8C2C-3163538F4698}" type="datetime1">
              <a:rPr lang="en-US" smtClean="0"/>
              <a:t>1/23/2012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Kids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1854-1B09-408B-8A6A-2175A8ADE7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FC8E-4255-4EF4-9804-BD10B98ED700}" type="datetime1">
              <a:rPr lang="en-US" smtClean="0"/>
              <a:t>1/23/2012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Kids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1854-1B09-408B-8A6A-2175A8ADE7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AFB1-1F73-4037-A99C-6E81F38E2B50}" type="datetime1">
              <a:rPr lang="en-US" smtClean="0"/>
              <a:t>1/23/2012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Kids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1854-1B09-408B-8A6A-2175A8ADE7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4545-C1D7-4E7F-9A3D-AD043255A789}" type="datetime1">
              <a:rPr lang="en-US" smtClean="0"/>
              <a:t>1/23/2012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Kids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1854-1B09-408B-8A6A-2175A8ADE7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28E2-D4DE-4AB3-83AA-7135CE461453}" type="datetime1">
              <a:rPr lang="en-US" smtClean="0"/>
              <a:t>1/23/2012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Kids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1854-1B09-408B-8A6A-2175A8ADE7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AC3CE-2A6A-46D5-87EF-062B3CA90AF3}" type="datetime1">
              <a:rPr lang="en-US" smtClean="0"/>
              <a:t>1/23/2012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Kids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1854-1B09-408B-8A6A-2175A8ADE7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E7BFA5E-B5AA-4BCB-8670-C0D23BC98F43}" type="datetime1">
              <a:rPr lang="en-US" smtClean="0"/>
              <a:t>1/23/2012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All About Kids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BCB1854-1B09-408B-8A6A-2175A8ADE75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epdirect.com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229600" cy="3048000"/>
          </a:xfrm>
        </p:spPr>
        <p:txBody>
          <a:bodyPr>
            <a:normAutofit/>
          </a:bodyPr>
          <a:lstStyle/>
          <a:p>
            <a:r>
              <a:rPr lang="en-US" dirty="0" smtClean="0"/>
              <a:t>Access to</a:t>
            </a:r>
            <a:br>
              <a:rPr lang="en-US" dirty="0" smtClean="0"/>
            </a:br>
            <a:r>
              <a:rPr lang="en-US" dirty="0" smtClean="0"/>
              <a:t>all about kids website</a:t>
            </a:r>
            <a:br>
              <a:rPr lang="en-US" dirty="0" smtClean="0"/>
            </a:br>
            <a:r>
              <a:rPr lang="en-US" dirty="0" smtClean="0"/>
              <a:t>&amp;</a:t>
            </a:r>
            <a:br>
              <a:rPr lang="en-US" dirty="0" smtClean="0"/>
            </a:br>
            <a:r>
              <a:rPr lang="en-US" dirty="0" err="1" smtClean="0"/>
              <a:t>iep</a:t>
            </a:r>
            <a:r>
              <a:rPr lang="en-US" dirty="0" smtClean="0"/>
              <a:t> direct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38600"/>
            <a:ext cx="6629400" cy="1981200"/>
          </a:xfrm>
        </p:spPr>
        <p:txBody>
          <a:bodyPr>
            <a:normAutofit/>
          </a:bodyPr>
          <a:lstStyle/>
          <a:p>
            <a:r>
              <a:rPr lang="en-US" dirty="0" smtClean="0"/>
              <a:t>Presentation Created by </a:t>
            </a:r>
          </a:p>
          <a:p>
            <a:r>
              <a:rPr lang="en-US" dirty="0" smtClean="0"/>
              <a:t>Jillian Pomeranz  MS Ed., SBL, SDL</a:t>
            </a:r>
          </a:p>
          <a:p>
            <a:r>
              <a:rPr lang="en-US" dirty="0" smtClean="0"/>
              <a:t>Melissa Vitarelli MS Ed., BCBA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1367-FDDD-44A2-BB15-5FDA48C3E236}" type="datetime1">
              <a:rPr lang="en-US" smtClean="0"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Kids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1854-1B09-408B-8A6A-2175A8ADE7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5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4545-C1D7-4E7F-9A3D-AD043255A789}" type="datetime1">
              <a:rPr lang="en-US" smtClean="0"/>
              <a:t>1/23/2012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Kids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1854-1B09-408B-8A6A-2175A8ADE750}" type="slidenum">
              <a:rPr lang="en-US" smtClean="0"/>
              <a:t>10</a:t>
            </a:fld>
            <a:endParaRPr lang="en-US"/>
          </a:p>
        </p:txBody>
      </p:sp>
      <p:pic>
        <p:nvPicPr>
          <p:cNvPr id="2084" name="Picture 36" descr="\\aak-fs01\Users_Home$\DavidF\IEP Slides\IEP Access\1st Sli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952" y="719476"/>
            <a:ext cx="2038095" cy="541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21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4545-C1D7-4E7F-9A3D-AD043255A789}" type="datetime1">
              <a:rPr lang="en-US" smtClean="0"/>
              <a:t>1/23/2012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Kids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1854-1B09-408B-8A6A-2175A8ADE750}" type="slidenum">
              <a:rPr lang="en-US" smtClean="0"/>
              <a:t>11</a:t>
            </a:fld>
            <a:endParaRPr lang="en-US"/>
          </a:p>
        </p:txBody>
      </p:sp>
      <p:pic>
        <p:nvPicPr>
          <p:cNvPr id="1026" name="Picture 2" descr="H:\IE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33" y="1128127"/>
            <a:ext cx="8915400" cy="446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25529" y="3391411"/>
            <a:ext cx="13789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ALLABOUTkids4 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10996495">
            <a:off x="4800600" y="3518916"/>
            <a:ext cx="5334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5400000">
            <a:off x="5006661" y="2442651"/>
            <a:ext cx="255390" cy="856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5400000">
            <a:off x="4989209" y="2911990"/>
            <a:ext cx="242316" cy="6278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95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4545-C1D7-4E7F-9A3D-AD043255A789}" type="datetime1">
              <a:rPr lang="en-US" smtClean="0"/>
              <a:t>1/23/2012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Kids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1854-1B09-408B-8A6A-2175A8ADE750}" type="slidenum">
              <a:rPr lang="en-US" smtClean="0"/>
              <a:t>12</a:t>
            </a:fld>
            <a:endParaRPr lang="en-US"/>
          </a:p>
        </p:txBody>
      </p:sp>
      <p:pic>
        <p:nvPicPr>
          <p:cNvPr id="3074" name="Picture 2" descr="\\aak-fs01\Users_Home$\DavidF\IEP Slides\IEP Access\3rd Sli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6115"/>
            <a:ext cx="8669594" cy="262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71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4545-C1D7-4E7F-9A3D-AD043255A789}" type="datetime1">
              <a:rPr lang="en-US" smtClean="0"/>
              <a:t>1/23/2012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Kids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1854-1B09-408B-8A6A-2175A8ADE750}" type="slidenum">
              <a:rPr lang="en-US" smtClean="0"/>
              <a:t>13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27" y="2101273"/>
            <a:ext cx="8763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200" y="3396673"/>
            <a:ext cx="685800" cy="4895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33800" y="3396673"/>
            <a:ext cx="609600" cy="4895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05600" y="3396673"/>
            <a:ext cx="533400" cy="244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667000" y="3396673"/>
            <a:ext cx="381000" cy="2447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872189">
            <a:off x="1234033" y="721414"/>
            <a:ext cx="263589" cy="1973348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844033">
            <a:off x="2023918" y="1630992"/>
            <a:ext cx="381000" cy="103447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7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4545-C1D7-4E7F-9A3D-AD043255A789}" type="datetime1">
              <a:rPr lang="en-US" smtClean="0"/>
              <a:t>1/23/2012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Kids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1854-1B09-408B-8A6A-2175A8ADE750}" type="slidenum">
              <a:rPr lang="en-US" smtClean="0"/>
              <a:t>14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92" y="708932"/>
            <a:ext cx="8229600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1447800"/>
            <a:ext cx="609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25146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0" y="2743200"/>
            <a:ext cx="457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86200" y="3124200"/>
            <a:ext cx="304800" cy="75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86200" y="3352800"/>
            <a:ext cx="457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43000" y="4343400"/>
            <a:ext cx="1752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76800" y="4343400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010400" y="4343400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2042111">
            <a:off x="8727401" y="3363870"/>
            <a:ext cx="272383" cy="164429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7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65734545-C1D7-4E7F-9A3D-AD043255A789}" type="datetime1">
              <a:rPr lang="en-US" smtClean="0"/>
              <a:t>1/23/2012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All About Kids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CB1854-1B09-408B-8A6A-2175A8ADE750}" type="slidenum">
              <a:rPr lang="en-US" smtClean="0"/>
              <a:t>15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572500" cy="357187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2742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i="1" cap="none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Major </a:t>
            </a:r>
            <a:r>
              <a:rPr lang="en-US" sz="5000" i="1" cap="none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5000" i="1" cap="none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ections</a:t>
            </a:r>
            <a:endParaRPr lang="en-US" sz="5000" i="1" cap="none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5476-92B5-4D1F-AA48-C3909BB4CE78}" type="datetime1">
              <a:rPr lang="en-US" smtClean="0"/>
              <a:t>1/23/2012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Kids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1854-1B09-408B-8A6A-2175A8ADE750}" type="slidenum">
              <a:rPr lang="en-US" smtClean="0"/>
              <a:t>16</a:t>
            </a:fld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09600" y="2057400"/>
            <a:ext cx="8077200" cy="3026898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en-US" sz="3200" b="1" dirty="0" smtClean="0">
                <a:solidFill>
                  <a:srgbClr val="FFFF00"/>
                </a:solidFill>
              </a:rPr>
              <a:t>SPAM Section</a:t>
            </a:r>
          </a:p>
          <a:p>
            <a:pPr marL="514350" indent="-514350" algn="l">
              <a:buFont typeface="Wingdings 2"/>
              <a:buAutoNum type="arabicPeriod"/>
            </a:pPr>
            <a:r>
              <a:rPr lang="en-US" sz="3200" b="1" dirty="0">
                <a:solidFill>
                  <a:srgbClr val="FFFF00"/>
                </a:solidFill>
              </a:rPr>
              <a:t>Evaluation/Reports </a:t>
            </a:r>
            <a:r>
              <a:rPr lang="en-US" sz="3200" b="1" dirty="0" smtClean="0">
                <a:solidFill>
                  <a:srgbClr val="FFFF00"/>
                </a:solidFill>
              </a:rPr>
              <a:t>Information</a:t>
            </a:r>
          </a:p>
          <a:p>
            <a:pPr marL="514350" indent="-514350" algn="l">
              <a:buFont typeface="Wingdings 2"/>
              <a:buAutoNum type="arabicPeriod"/>
            </a:pPr>
            <a:r>
              <a:rPr lang="en-US" sz="3200" b="1" dirty="0">
                <a:solidFill>
                  <a:srgbClr val="FFFF00"/>
                </a:solidFill>
              </a:rPr>
              <a:t>Standardized Test </a:t>
            </a:r>
            <a:r>
              <a:rPr lang="en-US" sz="3200" b="1" dirty="0" smtClean="0">
                <a:solidFill>
                  <a:srgbClr val="FFFF00"/>
                </a:solidFill>
              </a:rPr>
              <a:t>Results</a:t>
            </a:r>
          </a:p>
          <a:p>
            <a:pPr marL="514350" indent="-514350" algn="l">
              <a:buFont typeface="Wingdings 2"/>
              <a:buAutoNum type="arabicPeriod"/>
            </a:pPr>
            <a:r>
              <a:rPr lang="en-US" sz="3200" b="1" dirty="0" smtClean="0">
                <a:solidFill>
                  <a:srgbClr val="FFFF00"/>
                </a:solidFill>
              </a:rPr>
              <a:t>Goals</a:t>
            </a:r>
          </a:p>
          <a:p>
            <a:pPr marL="514350" indent="-514350" algn="l">
              <a:buFont typeface="Wingdings 2"/>
              <a:buAutoNum type="arabicPeriod"/>
            </a:pPr>
            <a:r>
              <a:rPr lang="en-US" sz="3200" b="1" dirty="0" smtClean="0">
                <a:solidFill>
                  <a:srgbClr val="FFFF00"/>
                </a:solidFill>
              </a:rPr>
              <a:t>Preschool Outcome Summary</a:t>
            </a:r>
            <a:endParaRPr lang="en-US" sz="3200" b="1" dirty="0">
              <a:solidFill>
                <a:srgbClr val="FFFF00"/>
              </a:solidFill>
            </a:endParaRPr>
          </a:p>
          <a:p>
            <a:pPr marL="514350" indent="-514350" algn="l">
              <a:buFont typeface="Wingdings 2"/>
              <a:buAutoNum type="arabicPeriod"/>
            </a:pPr>
            <a:endParaRPr lang="en-US" sz="3200" b="1" dirty="0">
              <a:solidFill>
                <a:srgbClr val="FFFF00"/>
              </a:solidFill>
            </a:endParaRPr>
          </a:p>
          <a:p>
            <a:pPr marL="514350" indent="-514350" algn="l">
              <a:buAutoNum type="arabicPeriod"/>
            </a:pPr>
            <a:endParaRPr lang="en-US" sz="3200" b="1" dirty="0" smtClean="0">
              <a:solidFill>
                <a:srgbClr val="FFFF00"/>
              </a:solidFill>
            </a:endParaRPr>
          </a:p>
          <a:p>
            <a:pPr marL="514350" indent="-514350" algn="l">
              <a:buAutoNum type="arabicPeriod"/>
            </a:pP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41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65734545-C1D7-4E7F-9A3D-AD043255A789}" type="datetime1">
              <a:rPr lang="en-US" smtClean="0"/>
              <a:t>1/23/2012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All About Kids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CB1854-1B09-408B-8A6A-2175A8ADE750}" type="slidenum">
              <a:rPr lang="en-US" smtClean="0"/>
              <a:t>17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572500" cy="35718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Down Arrow 9"/>
          <p:cNvSpPr/>
          <p:nvPr/>
        </p:nvSpPr>
        <p:spPr>
          <a:xfrm rot="3469904">
            <a:off x="1803875" y="2361792"/>
            <a:ext cx="304800" cy="12192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3978180">
            <a:off x="2056080" y="2742840"/>
            <a:ext cx="304800" cy="1219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4474271">
            <a:off x="2432052" y="3015283"/>
            <a:ext cx="304800" cy="121920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8855766">
            <a:off x="1857485" y="4522820"/>
            <a:ext cx="304800" cy="1219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3978180">
            <a:off x="5801050" y="1146549"/>
            <a:ext cx="304800" cy="12192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3978180">
            <a:off x="5764302" y="1491497"/>
            <a:ext cx="304800" cy="1219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4184949" flipH="1">
            <a:off x="6442260" y="1669723"/>
            <a:ext cx="292208" cy="19318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5400000">
            <a:off x="6513167" y="2470847"/>
            <a:ext cx="242316" cy="136175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876691">
            <a:off x="1905000" y="685800"/>
            <a:ext cx="304800" cy="107034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95800" y="56388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SPAM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 algn="l"/>
            <a:r>
              <a:rPr lang="en-US" dirty="0" smtClean="0"/>
              <a:t>		    Entering SPAM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= Social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 = Physical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 = Academic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M </a:t>
            </a:r>
            <a:r>
              <a:rPr lang="en-US" dirty="0" smtClean="0"/>
              <a:t>= Management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AFB1-1F73-4037-A99C-6E81F38E2B50}" type="datetime1">
              <a:rPr lang="en-US" smtClean="0"/>
              <a:t>1/23/2012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Kids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1854-1B09-408B-8A6A-2175A8ADE7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3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4545-C1D7-4E7F-9A3D-AD043255A789}" type="datetime1">
              <a:rPr lang="en-US" smtClean="0"/>
              <a:t>1/23/2012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Kids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1854-1B09-408B-8A6A-2175A8ADE750}" type="slidenum">
              <a:rPr lang="en-US" smtClean="0"/>
              <a:t>19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0678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 rot="19756613">
            <a:off x="8195237" y="298816"/>
            <a:ext cx="313439" cy="122619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4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Retrieve Report Formats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AFB1-1F73-4037-A99C-6E81F38E2B50}" type="datetime1">
              <a:rPr lang="en-US" smtClean="0"/>
              <a:t>1/23/2012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Kids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1854-1B09-408B-8A6A-2175A8ADE750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79" y="1371600"/>
            <a:ext cx="6980953" cy="5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1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4545-C1D7-4E7F-9A3D-AD043255A789}" type="datetime1">
              <a:rPr lang="en-US" smtClean="0"/>
              <a:t>1/23/2012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Kids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1854-1B09-408B-8A6A-2175A8ADE750}" type="slidenum">
              <a:rPr lang="en-US" smtClean="0"/>
              <a:t>20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899160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3148012"/>
            <a:ext cx="457200" cy="1023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8880422">
            <a:off x="7944040" y="398948"/>
            <a:ext cx="229977" cy="161326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3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4545-C1D7-4E7F-9A3D-AD043255A789}" type="datetime1">
              <a:rPr lang="en-US" smtClean="0"/>
              <a:t>1/23/2012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Kids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1854-1B09-408B-8A6A-2175A8ADE750}" type="slidenum">
              <a:rPr lang="en-US" smtClean="0"/>
              <a:t>21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6459"/>
            <a:ext cx="9144000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2895600"/>
            <a:ext cx="1524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37338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8610600" y="383459"/>
            <a:ext cx="228600" cy="1143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1544555">
            <a:off x="8382000" y="4495800"/>
            <a:ext cx="342900" cy="1524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5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4545-C1D7-4E7F-9A3D-AD043255A789}" type="datetime1">
              <a:rPr lang="en-US" smtClean="0"/>
              <a:t>1/23/2012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Kids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1854-1B09-408B-8A6A-2175A8ADE750}" type="slidenum">
              <a:rPr lang="en-US" smtClean="0"/>
              <a:t>22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534400" cy="3200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  <p:sp>
        <p:nvSpPr>
          <p:cNvPr id="5" name="Down Arrow 4"/>
          <p:cNvSpPr/>
          <p:nvPr/>
        </p:nvSpPr>
        <p:spPr>
          <a:xfrm rot="13732613">
            <a:off x="8033231" y="1534568"/>
            <a:ext cx="153754" cy="116699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81200" y="533400"/>
            <a:ext cx="5434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Evaluation/Reports Information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10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4545-C1D7-4E7F-9A3D-AD043255A789}" type="datetime1">
              <a:rPr lang="en-US" smtClean="0"/>
              <a:t>1/23/2012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Kids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1854-1B09-408B-8A6A-2175A8ADE750}" type="slidenum">
              <a:rPr lang="en-US" smtClean="0"/>
              <a:t>23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76300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7150768" y="2863516"/>
            <a:ext cx="10668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6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4545-C1D7-4E7F-9A3D-AD043255A789}" type="datetime1">
              <a:rPr lang="en-US" smtClean="0"/>
              <a:t>1/23/2012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Kids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1854-1B09-408B-8A6A-2175A8ADE750}" type="slidenum">
              <a:rPr lang="en-US" smtClean="0"/>
              <a:t>24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37187"/>
            <a:ext cx="9079067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 rot="11386486">
            <a:off x="4308317" y="4819677"/>
            <a:ext cx="348533" cy="14478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8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4545-C1D7-4E7F-9A3D-AD043255A789}" type="datetime1">
              <a:rPr lang="en-US" smtClean="0"/>
              <a:t>1/23/2012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Kids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1854-1B09-408B-8A6A-2175A8ADE750}" type="slidenum">
              <a:rPr lang="en-US" smtClean="0"/>
              <a:t>25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914400"/>
            <a:ext cx="8362950" cy="50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848600" y="914400"/>
            <a:ext cx="6858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105400" y="2476500"/>
            <a:ext cx="1371600" cy="38100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743200" y="2133600"/>
            <a:ext cx="1371600" cy="38100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876800" y="2743200"/>
            <a:ext cx="152400" cy="762000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010400" y="1524000"/>
            <a:ext cx="178067" cy="72309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7848600" y="1600200"/>
            <a:ext cx="457200" cy="64689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600200" y="2123987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11/11/11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76400" y="2338000"/>
            <a:ext cx="18245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Educational Evaluation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04214" y="2612395"/>
            <a:ext cx="11689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All About Kids</a:t>
            </a:r>
            <a:endParaRPr 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95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4545-C1D7-4E7F-9A3D-AD043255A789}" type="datetime1">
              <a:rPr lang="en-US" smtClean="0"/>
              <a:t>1/23/2012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Kids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1854-1B09-408B-8A6A-2175A8ADE750}" type="slidenum">
              <a:rPr lang="en-US" smtClean="0"/>
              <a:t>26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590675"/>
            <a:ext cx="817245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 rot="5400000">
            <a:off x="6553200" y="1638300"/>
            <a:ext cx="228600" cy="22098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286000" y="4711566"/>
            <a:ext cx="14478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2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4545-C1D7-4E7F-9A3D-AD043255A789}" type="datetime1">
              <a:rPr lang="en-US" smtClean="0"/>
              <a:t>1/23/2012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Kids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1854-1B09-408B-8A6A-2175A8ADE750}" type="slidenum">
              <a:rPr lang="en-US" smtClean="0"/>
              <a:t>27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610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 rot="1526406">
            <a:off x="6758601" y="1255522"/>
            <a:ext cx="1828800" cy="3048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81527" y="646670"/>
            <a:ext cx="3857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Standardized Test Results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03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4545-C1D7-4E7F-9A3D-AD043255A789}" type="datetime1">
              <a:rPr lang="en-US" smtClean="0"/>
              <a:t>1/23/2012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Kids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1854-1B09-408B-8A6A-2175A8ADE750}" type="slidenum">
              <a:rPr lang="en-US" smtClean="0"/>
              <a:t>28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891540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6553200" y="2572352"/>
            <a:ext cx="1828800" cy="1524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2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4545-C1D7-4E7F-9A3D-AD043255A789}" type="datetime1">
              <a:rPr lang="en-US" smtClean="0"/>
              <a:t>1/23/2012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Kids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1854-1B09-408B-8A6A-2175A8ADE750}" type="slidenum">
              <a:rPr lang="en-US" smtClean="0"/>
              <a:t>29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92" y="686785"/>
            <a:ext cx="8220075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 rot="13086001">
            <a:off x="3762141" y="5121220"/>
            <a:ext cx="376451" cy="165698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9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Retrieve Report Formats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AFB1-1F73-4037-A99C-6E81F38E2B50}" type="datetime1">
              <a:rPr lang="en-US" smtClean="0"/>
              <a:t>1/23/2012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Kids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1854-1B09-408B-8A6A-2175A8ADE750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35" y="1524000"/>
            <a:ext cx="6838096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1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4545-C1D7-4E7F-9A3D-AD043255A789}" type="datetime1">
              <a:rPr lang="en-US" smtClean="0"/>
              <a:t>1/23/2012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Kids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1854-1B09-408B-8A6A-2175A8ADE750}" type="slidenum">
              <a:rPr lang="en-US" smtClean="0"/>
              <a:t>30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92" y="990599"/>
            <a:ext cx="8582025" cy="487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 rot="2033613">
            <a:off x="6679593" y="3341272"/>
            <a:ext cx="1778767" cy="175455"/>
          </a:xfrm>
          <a:prstGeom prst="rightArrow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590800" y="1905000"/>
            <a:ext cx="990600" cy="2286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176712" y="2282391"/>
            <a:ext cx="990600" cy="2286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429000" y="2789320"/>
            <a:ext cx="990600" cy="419101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52600" y="2135081"/>
            <a:ext cx="6912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11/17/11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6400" y="2401367"/>
            <a:ext cx="2073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Preschool Language Scale-5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62322" y="2635431"/>
            <a:ext cx="143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All About Kids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53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4545-C1D7-4E7F-9A3D-AD043255A789}" type="datetime1">
              <a:rPr lang="en-US" smtClean="0"/>
              <a:t>1/23/2012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Kids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1854-1B09-408B-8A6A-2175A8ADE750}" type="slidenum">
              <a:rPr lang="en-US" smtClean="0"/>
              <a:t>31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" r="38"/>
          <a:stretch/>
        </p:blipFill>
        <p:spPr bwMode="auto">
          <a:xfrm>
            <a:off x="326505" y="457713"/>
            <a:ext cx="8543925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>
            <a:off x="7956082" y="1219200"/>
            <a:ext cx="381000" cy="1524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1088395"/>
            <a:ext cx="6912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11/17/11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1429845"/>
            <a:ext cx="2286000" cy="17399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Preschool Language Scale - 5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4598467" y="3472375"/>
            <a:ext cx="659333" cy="642425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65313" y="3562754"/>
            <a:ext cx="2597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</a:rPr>
              <a:t>Complete all appropriate fields for </a:t>
            </a:r>
          </a:p>
          <a:p>
            <a:r>
              <a:rPr lang="en-US" sz="1200" b="1" i="1" dirty="0" smtClean="0">
                <a:solidFill>
                  <a:schemeClr val="bg1"/>
                </a:solidFill>
              </a:rPr>
              <a:t>every subtest.</a:t>
            </a:r>
            <a:endParaRPr lang="en-US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01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4545-C1D7-4E7F-9A3D-AD043255A789}" type="datetime1">
              <a:rPr lang="en-US" smtClean="0"/>
              <a:t>1/23/2012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Kids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1854-1B09-408B-8A6A-2175A8ADE750}" type="slidenum">
              <a:rPr lang="en-US" smtClean="0"/>
              <a:t>32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" y="995362"/>
            <a:ext cx="8258175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>
            <a:off x="4343400" y="4343400"/>
            <a:ext cx="228600" cy="9906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752600" y="5410200"/>
            <a:ext cx="17526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8200" y="1752600"/>
            <a:ext cx="2057400" cy="1624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01303" y="1703008"/>
            <a:ext cx="25763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11/17/11 Preschool Language Scale - 5</a:t>
            </a:r>
            <a:endParaRPr 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3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534400" cy="18288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Comic Sans MS" pitchFamily="66" charset="0"/>
              </a:rPr>
              <a:t>Preschool Outcome Summary</a:t>
            </a:r>
            <a:endParaRPr lang="en-US" sz="4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3048000"/>
            <a:ext cx="8229600" cy="1509712"/>
          </a:xfrm>
        </p:spPr>
        <p:txBody>
          <a:bodyPr>
            <a:normAutofit/>
          </a:bodyPr>
          <a:lstStyle/>
          <a:p>
            <a:r>
              <a:rPr lang="en-US" sz="2400" b="1" i="1" dirty="0" smtClean="0">
                <a:solidFill>
                  <a:srgbClr val="FFFF00"/>
                </a:solidFill>
                <a:latin typeface="+mj-lt"/>
              </a:rPr>
              <a:t>For EVERY child transitioning to kindergarten.</a:t>
            </a:r>
          </a:p>
          <a:p>
            <a:r>
              <a:rPr lang="en-US" sz="2400" b="1" i="1" dirty="0" smtClean="0">
                <a:solidFill>
                  <a:srgbClr val="FFFF00"/>
                </a:solidFill>
                <a:latin typeface="+mj-lt"/>
              </a:rPr>
              <a:t>For EVERY child being declassified.</a:t>
            </a:r>
            <a:endParaRPr lang="en-US" sz="2400" b="1" i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EC01-B051-4E61-ACD3-990E05805E5A}" type="datetime1">
              <a:rPr lang="en-US" smtClean="0"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Kids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1854-1B09-408B-8A6A-2175A8ADE75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6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4545-C1D7-4E7F-9A3D-AD043255A789}" type="datetime1">
              <a:rPr lang="en-US" smtClean="0"/>
              <a:t>1/23/2012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Kids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1854-1B09-408B-8A6A-2175A8ADE750}" type="slidenum">
              <a:rPr lang="en-US" smtClean="0"/>
              <a:t>34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400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>
            <a:off x="2514600" y="228600"/>
            <a:ext cx="304800" cy="2057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2809875"/>
            <a:ext cx="685800" cy="1619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0" y="415637"/>
            <a:ext cx="586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Comic Sans MS" pitchFamily="66" charset="0"/>
              </a:rPr>
              <a:t>Preschool Outcome Summary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6917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4545-C1D7-4E7F-9A3D-AD043255A789}" type="datetime1">
              <a:rPr lang="en-US" smtClean="0"/>
              <a:t>1/23/2012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Kids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1854-1B09-408B-8A6A-2175A8ADE750}" type="slidenum">
              <a:rPr lang="en-US" smtClean="0"/>
              <a:t>35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09" y="1359449"/>
            <a:ext cx="8610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 rot="2675679">
            <a:off x="3741596" y="3887711"/>
            <a:ext cx="304800" cy="152400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09" y="477880"/>
            <a:ext cx="83820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346509" y="477880"/>
            <a:ext cx="2244291" cy="284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52600" y="152400"/>
            <a:ext cx="2481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</a:rPr>
              <a:t>Positive Social-Emotional Skills 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752600" y="76200"/>
            <a:ext cx="2481770" cy="4016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endCxn id="9" idx="2"/>
          </p:cNvCxnSpPr>
          <p:nvPr/>
        </p:nvCxnSpPr>
        <p:spPr>
          <a:xfrm flipV="1">
            <a:off x="697149" y="277040"/>
            <a:ext cx="1055451" cy="24643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83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4545-C1D7-4E7F-9A3D-AD043255A789}" type="datetime1">
              <a:rPr lang="en-US" smtClean="0"/>
              <a:t>1/23/2012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Kids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1854-1B09-408B-8A6A-2175A8ADE750}" type="slidenum">
              <a:rPr lang="en-US" smtClean="0"/>
              <a:t>36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"/>
            <a:ext cx="72390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39" y="1491916"/>
            <a:ext cx="88392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 rot="8019915">
            <a:off x="4979419" y="4407263"/>
            <a:ext cx="1920250" cy="136182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4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4545-C1D7-4E7F-9A3D-AD043255A789}" type="datetime1">
              <a:rPr lang="en-US" smtClean="0"/>
              <a:t>1/23/2012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Kids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1854-1B09-408B-8A6A-2175A8ADE750}" type="slidenum">
              <a:rPr lang="en-US" smtClean="0"/>
              <a:t>37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23" y="304800"/>
            <a:ext cx="83058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34475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470720" y="1546123"/>
            <a:ext cx="685800" cy="4572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590800" y="5181600"/>
            <a:ext cx="990600" cy="53340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14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4545-C1D7-4E7F-9A3D-AD043255A789}" type="datetime1">
              <a:rPr lang="en-US" smtClean="0"/>
              <a:t>1/23/2012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Kids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1854-1B09-408B-8A6A-2175A8ADE750}" type="slidenum">
              <a:rPr lang="en-US" smtClean="0"/>
              <a:t>38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54715">
            <a:off x="4183283" y="1105656"/>
            <a:ext cx="5104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</a:rPr>
              <a:t>Measurable Annual Goals</a:t>
            </a:r>
            <a:endParaRPr lang="en-US" sz="3200" b="1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854392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1752600" y="3671887"/>
            <a:ext cx="1147762" cy="6858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4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4545-C1D7-4E7F-9A3D-AD043255A789}" type="datetime1">
              <a:rPr lang="en-US" smtClean="0"/>
              <a:t>1/23/2012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Kids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1854-1B09-408B-8A6A-2175A8ADE750}" type="slidenum">
              <a:rPr lang="en-US" smtClean="0"/>
              <a:t>39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382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7328034" y="36095"/>
            <a:ext cx="1066800" cy="6858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" y="2590800"/>
            <a:ext cx="918009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Elbow Connector 14"/>
          <p:cNvCxnSpPr/>
          <p:nvPr/>
        </p:nvCxnSpPr>
        <p:spPr>
          <a:xfrm rot="16200000" flipH="1">
            <a:off x="4533900" y="1485900"/>
            <a:ext cx="1295400" cy="762000"/>
          </a:xfrm>
          <a:prstGeom prst="bentConnector3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77000" y="1866900"/>
            <a:ext cx="2225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Save, Add More Goals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814615" y="3429000"/>
            <a:ext cx="1003434" cy="533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814614" y="3581400"/>
            <a:ext cx="1186385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18" idx="0"/>
          </p:cNvCxnSpPr>
          <p:nvPr/>
        </p:nvCxnSpPr>
        <p:spPr>
          <a:xfrm flipV="1">
            <a:off x="7316332" y="2205454"/>
            <a:ext cx="273312" cy="12235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6477000" y="1676400"/>
            <a:ext cx="2209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7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Retrieve Report Formats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AFB1-1F73-4037-A99C-6E81F38E2B50}" type="datetime1">
              <a:rPr lang="en-US" smtClean="0"/>
              <a:t>1/23/2012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Kids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1854-1B09-408B-8A6A-2175A8ADE750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71600"/>
            <a:ext cx="6838096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4545-C1D7-4E7F-9A3D-AD043255A789}" type="datetime1">
              <a:rPr lang="en-US" smtClean="0"/>
              <a:t>1/23/2012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Kids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1854-1B09-408B-8A6A-2175A8ADE750}" type="slidenum">
              <a:rPr lang="en-US" smtClean="0"/>
              <a:t>40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49" y="1084613"/>
            <a:ext cx="8915400" cy="5464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9800" y="304800"/>
            <a:ext cx="4979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Click on Desired Domain</a:t>
            </a:r>
            <a:endParaRPr lang="en-US" sz="32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498388" y="1905000"/>
            <a:ext cx="1422824" cy="381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62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4545-C1D7-4E7F-9A3D-AD043255A789}" type="datetime1">
              <a:rPr lang="en-US" smtClean="0"/>
              <a:t>1/23/2012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Kids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1854-1B09-408B-8A6A-2175A8ADE750}" type="slidenum">
              <a:rPr lang="en-US" smtClean="0"/>
              <a:t>41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45" y="774968"/>
            <a:ext cx="822960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1066800" y="533400"/>
            <a:ext cx="914400" cy="381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333500" y="1455906"/>
            <a:ext cx="12954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752600" y="3463047"/>
            <a:ext cx="13716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295400" y="4800600"/>
            <a:ext cx="9906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143000" y="5334000"/>
            <a:ext cx="9906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99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4545-C1D7-4E7F-9A3D-AD043255A789}" type="datetime1">
              <a:rPr lang="en-US" smtClean="0"/>
              <a:t>1/23/2012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Kids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1854-1B09-408B-8A6A-2175A8ADE750}" type="slidenum">
              <a:rPr lang="en-US" smtClean="0"/>
              <a:t>42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45" y="235286"/>
            <a:ext cx="822960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1222443" y="246635"/>
            <a:ext cx="914400" cy="381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726660" y="914400"/>
            <a:ext cx="12954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555615" y="2895600"/>
            <a:ext cx="13716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641543" y="4267200"/>
            <a:ext cx="9906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363494" y="4876800"/>
            <a:ext cx="9906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28600" y="4076700"/>
            <a:ext cx="304800" cy="16002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83113" y="5553218"/>
            <a:ext cx="5320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Choose the goal(s), then click on “continue”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4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4545-C1D7-4E7F-9A3D-AD043255A789}" type="datetime1">
              <a:rPr lang="en-US" smtClean="0"/>
              <a:t>1/23/2012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Kids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1854-1B09-408B-8A6A-2175A8ADE750}" type="slidenum">
              <a:rPr lang="en-US" smtClean="0"/>
              <a:t>43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09800"/>
            <a:ext cx="89154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352800" y="2438400"/>
            <a:ext cx="2438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90800" y="838200"/>
            <a:ext cx="5288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Please select the appropriate Objective(s) below.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362200" y="685800"/>
            <a:ext cx="59436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724400" y="1524000"/>
            <a:ext cx="510713" cy="83820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38600" y="5257800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“continue”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-76200" y="3200400"/>
            <a:ext cx="38100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-152400" y="3429000"/>
            <a:ext cx="45720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94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4545-C1D7-4E7F-9A3D-AD043255A789}" type="datetime1">
              <a:rPr lang="en-US" smtClean="0"/>
              <a:t>1/23/2012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Kids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1854-1B09-408B-8A6A-2175A8ADE750}" type="slidenum">
              <a:rPr lang="en-US" smtClean="0"/>
              <a:t>44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2" y="990600"/>
            <a:ext cx="9040238" cy="4565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33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4545-C1D7-4E7F-9A3D-AD043255A789}" type="datetime1">
              <a:rPr lang="en-US" smtClean="0"/>
              <a:t>1/23/2012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Kids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1854-1B09-408B-8A6A-2175A8ADE750}" type="slidenum">
              <a:rPr lang="en-US" smtClean="0"/>
              <a:t>45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7187" y="838200"/>
            <a:ext cx="230221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+mj-lt"/>
              </a:rPr>
              <a:t>Criteria: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  <a:p>
            <a:r>
              <a:rPr lang="en-US" sz="1600" b="1" dirty="0">
                <a:solidFill>
                  <a:srgbClr val="FFFF00"/>
                </a:solidFill>
                <a:latin typeface="+mj-lt"/>
              </a:rPr>
              <a:t>90% </a:t>
            </a:r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success</a:t>
            </a:r>
          </a:p>
          <a:p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85% success</a:t>
            </a:r>
          </a:p>
          <a:p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80% success</a:t>
            </a:r>
            <a:r>
              <a:rPr lang="en-US" sz="1600" b="1" dirty="0">
                <a:solidFill>
                  <a:srgbClr val="FFFF00"/>
                </a:solidFill>
                <a:latin typeface="+mj-lt"/>
              </a:rPr>
              <a:t>	</a:t>
            </a:r>
          </a:p>
          <a:p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75</a:t>
            </a:r>
            <a:r>
              <a:rPr lang="en-US" sz="1600" b="1" dirty="0">
                <a:solidFill>
                  <a:srgbClr val="FFFF00"/>
                </a:solidFill>
                <a:latin typeface="+mj-lt"/>
              </a:rPr>
              <a:t>% success 	</a:t>
            </a:r>
          </a:p>
          <a:p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70</a:t>
            </a:r>
            <a:r>
              <a:rPr lang="en-US" sz="1600" b="1" dirty="0">
                <a:solidFill>
                  <a:srgbClr val="FFFF00"/>
                </a:solidFill>
                <a:latin typeface="+mj-lt"/>
              </a:rPr>
              <a:t>% success                                                                                                </a:t>
            </a:r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65</a:t>
            </a:r>
            <a:r>
              <a:rPr lang="en-US" sz="1600" b="1" dirty="0">
                <a:solidFill>
                  <a:srgbClr val="FFFF00"/>
                </a:solidFill>
                <a:latin typeface="+mj-lt"/>
              </a:rPr>
              <a:t>% success                                </a:t>
            </a:r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       60</a:t>
            </a:r>
            <a:r>
              <a:rPr lang="en-US" sz="1600" b="1" dirty="0">
                <a:solidFill>
                  <a:srgbClr val="FFFF00"/>
                </a:solidFill>
                <a:latin typeface="+mj-lt"/>
              </a:rPr>
              <a:t>% </a:t>
            </a:r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success</a:t>
            </a:r>
            <a:r>
              <a:rPr lang="en-US" sz="1600" b="1" dirty="0">
                <a:solidFill>
                  <a:srgbClr val="FFFF00"/>
                </a:solidFill>
                <a:latin typeface="+mj-lt"/>
              </a:rPr>
              <a:t>	 </a:t>
            </a:r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                40</a:t>
            </a:r>
            <a:r>
              <a:rPr lang="en-US" sz="1600" b="1" dirty="0">
                <a:solidFill>
                  <a:srgbClr val="FFFF00"/>
                </a:solidFill>
                <a:latin typeface="+mj-lt"/>
              </a:rPr>
              <a:t>% </a:t>
            </a:r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success</a:t>
            </a:r>
            <a:r>
              <a:rPr lang="en-US" sz="16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          30</a:t>
            </a:r>
            <a:r>
              <a:rPr lang="en-US" sz="1600" b="1" dirty="0">
                <a:solidFill>
                  <a:srgbClr val="FFFF00"/>
                </a:solidFill>
                <a:latin typeface="+mj-lt"/>
              </a:rPr>
              <a:t>% </a:t>
            </a:r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success</a:t>
            </a:r>
          </a:p>
          <a:p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9 out of 10 trials</a:t>
            </a:r>
          </a:p>
          <a:p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8 out of 10 trials</a:t>
            </a:r>
          </a:p>
          <a:p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7 </a:t>
            </a:r>
            <a:r>
              <a:rPr lang="en-US" sz="1600" b="1" dirty="0">
                <a:solidFill>
                  <a:srgbClr val="FFFF00"/>
                </a:solidFill>
                <a:latin typeface="+mj-lt"/>
              </a:rPr>
              <a:t>out of 10 trials</a:t>
            </a:r>
          </a:p>
          <a:p>
            <a:r>
              <a:rPr lang="en-US" sz="1600" dirty="0" smtClean="0">
                <a:solidFill>
                  <a:srgbClr val="FFFF00"/>
                </a:solidFill>
                <a:latin typeface="+mj-lt"/>
              </a:rPr>
              <a:t>6 </a:t>
            </a:r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out </a:t>
            </a:r>
            <a:r>
              <a:rPr lang="en-US" sz="1600" b="1" dirty="0">
                <a:solidFill>
                  <a:srgbClr val="FFFF00"/>
                </a:solidFill>
                <a:latin typeface="+mj-lt"/>
              </a:rPr>
              <a:t>of 10 trials</a:t>
            </a:r>
          </a:p>
          <a:p>
            <a:r>
              <a:rPr lang="en-US" sz="1600" dirty="0" smtClean="0">
                <a:solidFill>
                  <a:srgbClr val="FFFF00"/>
                </a:solidFill>
                <a:latin typeface="+mj-lt"/>
              </a:rPr>
              <a:t>5 </a:t>
            </a:r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out </a:t>
            </a:r>
            <a:r>
              <a:rPr lang="en-US" sz="1600" b="1" dirty="0">
                <a:solidFill>
                  <a:srgbClr val="FFFF00"/>
                </a:solidFill>
                <a:latin typeface="+mj-lt"/>
              </a:rPr>
              <a:t>of 10 trials</a:t>
            </a:r>
          </a:p>
          <a:p>
            <a:r>
              <a:rPr lang="en-US" sz="1600" dirty="0" smtClean="0">
                <a:solidFill>
                  <a:srgbClr val="FFFF00"/>
                </a:solidFill>
                <a:latin typeface="+mj-lt"/>
              </a:rPr>
              <a:t>4 </a:t>
            </a:r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out </a:t>
            </a:r>
            <a:r>
              <a:rPr lang="en-US" sz="1600" b="1" dirty="0">
                <a:solidFill>
                  <a:srgbClr val="FFFF00"/>
                </a:solidFill>
                <a:latin typeface="+mj-lt"/>
              </a:rPr>
              <a:t>of 10 trials</a:t>
            </a:r>
          </a:p>
          <a:p>
            <a:endParaRPr lang="en-US" sz="1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864138"/>
            <a:ext cx="2895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Criteria Period: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  <a:p>
            <a:r>
              <a:rPr lang="en-US" sz="1600" b="1" dirty="0">
                <a:solidFill>
                  <a:srgbClr val="FFFF00"/>
                </a:solidFill>
                <a:latin typeface="+mj-lt"/>
              </a:rPr>
              <a:t>o</a:t>
            </a:r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ver 2 weeks</a:t>
            </a:r>
          </a:p>
          <a:p>
            <a:r>
              <a:rPr lang="en-US" sz="1600" b="1" dirty="0">
                <a:solidFill>
                  <a:srgbClr val="FFFF00"/>
                </a:solidFill>
                <a:latin typeface="+mj-lt"/>
              </a:rPr>
              <a:t>over </a:t>
            </a:r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4 weeks</a:t>
            </a:r>
          </a:p>
          <a:p>
            <a:r>
              <a:rPr lang="en-US" sz="1600" b="1" dirty="0">
                <a:solidFill>
                  <a:srgbClr val="FFFF00"/>
                </a:solidFill>
                <a:latin typeface="+mj-lt"/>
              </a:rPr>
              <a:t>over </a:t>
            </a:r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8 weeks</a:t>
            </a:r>
          </a:p>
          <a:p>
            <a:r>
              <a:rPr lang="en-US" sz="1600" b="1" dirty="0">
                <a:solidFill>
                  <a:srgbClr val="FFFF00"/>
                </a:solidFill>
                <a:latin typeface="+mj-lt"/>
              </a:rPr>
              <a:t>over </a:t>
            </a:r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10 weeks</a:t>
            </a:r>
          </a:p>
          <a:p>
            <a:r>
              <a:rPr lang="en-US" sz="1600" b="1" dirty="0">
                <a:solidFill>
                  <a:srgbClr val="FFFF00"/>
                </a:solidFill>
                <a:latin typeface="+mj-lt"/>
              </a:rPr>
              <a:t>over </a:t>
            </a:r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4 months</a:t>
            </a:r>
          </a:p>
          <a:p>
            <a:r>
              <a:rPr lang="en-US" sz="1600" b="1" dirty="0">
                <a:solidFill>
                  <a:srgbClr val="FFFF00"/>
                </a:solidFill>
                <a:latin typeface="+mj-lt"/>
              </a:rPr>
              <a:t>over </a:t>
            </a:r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6 months</a:t>
            </a:r>
          </a:p>
          <a:p>
            <a:r>
              <a:rPr lang="en-US" sz="1600" b="1" dirty="0">
                <a:solidFill>
                  <a:srgbClr val="FFFF00"/>
                </a:solidFill>
                <a:latin typeface="+mj-lt"/>
              </a:rPr>
              <a:t>over </a:t>
            </a:r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10 months</a:t>
            </a:r>
          </a:p>
          <a:p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for 4 consecutive days</a:t>
            </a:r>
          </a:p>
          <a:p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for 5 consecutive days</a:t>
            </a:r>
          </a:p>
          <a:p>
            <a:endParaRPr lang="en-US" sz="1600" b="1" dirty="0">
              <a:solidFill>
                <a:srgbClr val="FFFF00"/>
              </a:solidFill>
              <a:latin typeface="+mj-lt"/>
            </a:endParaRPr>
          </a:p>
          <a:p>
            <a:endParaRPr lang="en-US" sz="1600" b="1" dirty="0">
              <a:solidFill>
                <a:srgbClr val="FFFF00"/>
              </a:solidFill>
              <a:latin typeface="+mj-lt"/>
            </a:endParaRPr>
          </a:p>
          <a:p>
            <a:endParaRPr lang="en-US" sz="1600" dirty="0">
              <a:solidFill>
                <a:srgbClr val="FFFF00"/>
              </a:solidFill>
              <a:latin typeface="+mj-lt"/>
            </a:endParaRPr>
          </a:p>
          <a:p>
            <a:endParaRPr lang="en-US" sz="16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843062"/>
            <a:ext cx="293061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Method</a:t>
            </a:r>
          </a:p>
          <a:p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Recorded observations</a:t>
            </a:r>
          </a:p>
          <a:p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Classroom tests</a:t>
            </a:r>
          </a:p>
          <a:p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Portfolio materials</a:t>
            </a:r>
          </a:p>
          <a:p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Observation checklists</a:t>
            </a:r>
          </a:p>
          <a:p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Behavior chartings</a:t>
            </a:r>
          </a:p>
          <a:p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Structured interviews</a:t>
            </a:r>
          </a:p>
          <a:p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Work samples</a:t>
            </a:r>
          </a:p>
          <a:p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Self-monitoring checklists</a:t>
            </a:r>
          </a:p>
          <a:p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Writing samples</a:t>
            </a:r>
          </a:p>
          <a:p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Attendance records</a:t>
            </a:r>
          </a:p>
          <a:p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Discipline records</a:t>
            </a:r>
          </a:p>
          <a:p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Class participation</a:t>
            </a:r>
          </a:p>
          <a:p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Homework assignments</a:t>
            </a:r>
            <a:endParaRPr lang="en-US" sz="16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12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4545-C1D7-4E7F-9A3D-AD043255A789}" type="datetime1">
              <a:rPr lang="en-US" smtClean="0"/>
              <a:t>1/23/2012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Kids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1854-1B09-408B-8A6A-2175A8ADE750}" type="slidenum">
              <a:rPr lang="en-US" smtClean="0"/>
              <a:t>46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1272" y="507460"/>
            <a:ext cx="3449983" cy="486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Schedule</a:t>
            </a:r>
          </a:p>
          <a:p>
            <a:endParaRPr lang="en-US" dirty="0" smtClean="0"/>
          </a:p>
          <a:p>
            <a:r>
              <a:rPr lang="en-US" sz="1400" b="1" dirty="0" smtClean="0">
                <a:solidFill>
                  <a:srgbClr val="FFFF00"/>
                </a:solidFill>
                <a:latin typeface="+mj-lt"/>
              </a:rPr>
              <a:t>Quarterly </a:t>
            </a:r>
          </a:p>
          <a:p>
            <a:r>
              <a:rPr lang="en-US" sz="1400" b="1" dirty="0" smtClean="0">
                <a:solidFill>
                  <a:srgbClr val="FFFF00"/>
                </a:solidFill>
                <a:latin typeface="+mj-lt"/>
              </a:rPr>
              <a:t>Daily </a:t>
            </a:r>
          </a:p>
          <a:p>
            <a:r>
              <a:rPr lang="en-US" sz="1400" b="1" dirty="0" smtClean="0">
                <a:solidFill>
                  <a:srgbClr val="FFFF00"/>
                </a:solidFill>
                <a:latin typeface="+mj-lt"/>
              </a:rPr>
              <a:t>Weekly</a:t>
            </a:r>
          </a:p>
          <a:p>
            <a:r>
              <a:rPr lang="en-US" sz="1400" b="1" dirty="0" smtClean="0">
                <a:solidFill>
                  <a:srgbClr val="FFFF00"/>
                </a:solidFill>
                <a:latin typeface="+mj-lt"/>
              </a:rPr>
              <a:t>Monthly</a:t>
            </a:r>
          </a:p>
          <a:p>
            <a:r>
              <a:rPr lang="en-US" sz="1400" b="1" dirty="0" smtClean="0">
                <a:solidFill>
                  <a:srgbClr val="FFFF00"/>
                </a:solidFill>
                <a:latin typeface="+mj-lt"/>
              </a:rPr>
              <a:t>Quarterly</a:t>
            </a:r>
          </a:p>
          <a:p>
            <a:r>
              <a:rPr lang="en-US" sz="1400" b="1" dirty="0" smtClean="0">
                <a:solidFill>
                  <a:srgbClr val="FFFF00"/>
                </a:solidFill>
                <a:latin typeface="+mj-lt"/>
              </a:rPr>
              <a:t>Every 2 weeks</a:t>
            </a:r>
          </a:p>
          <a:p>
            <a:r>
              <a:rPr lang="en-US" sz="1400" b="1" dirty="0" smtClean="0">
                <a:solidFill>
                  <a:srgbClr val="FFFF00"/>
                </a:solidFill>
                <a:latin typeface="+mj-lt"/>
              </a:rPr>
              <a:t>Every 3 weeks</a:t>
            </a:r>
          </a:p>
          <a:p>
            <a:r>
              <a:rPr lang="en-US" sz="1400" b="1" dirty="0" smtClean="0">
                <a:solidFill>
                  <a:srgbClr val="FFFF00"/>
                </a:solidFill>
                <a:latin typeface="+mj-lt"/>
              </a:rPr>
              <a:t>Every 4 weeks</a:t>
            </a:r>
          </a:p>
          <a:p>
            <a:r>
              <a:rPr lang="en-US" sz="1400" b="1" dirty="0" smtClean="0">
                <a:solidFill>
                  <a:srgbClr val="FFFF00"/>
                </a:solidFill>
                <a:latin typeface="+mj-lt"/>
              </a:rPr>
              <a:t>Every 5 weeks</a:t>
            </a:r>
          </a:p>
          <a:p>
            <a:r>
              <a:rPr lang="en-US" sz="1400" b="1" dirty="0" smtClean="0">
                <a:solidFill>
                  <a:srgbClr val="FFFF00"/>
                </a:solidFill>
                <a:latin typeface="+mj-lt"/>
              </a:rPr>
              <a:t>Every 6 weeks</a:t>
            </a:r>
          </a:p>
          <a:p>
            <a:r>
              <a:rPr lang="en-US" sz="1400" b="1" dirty="0" smtClean="0">
                <a:solidFill>
                  <a:srgbClr val="FFFF00"/>
                </a:solidFill>
                <a:latin typeface="+mj-lt"/>
              </a:rPr>
              <a:t>Every 7 weeks</a:t>
            </a:r>
          </a:p>
          <a:p>
            <a:r>
              <a:rPr lang="en-US" sz="1400" b="1" dirty="0" smtClean="0">
                <a:solidFill>
                  <a:srgbClr val="FFFF00"/>
                </a:solidFill>
                <a:latin typeface="+mj-lt"/>
              </a:rPr>
              <a:t>Every 8 weeks</a:t>
            </a:r>
          </a:p>
          <a:p>
            <a:r>
              <a:rPr lang="en-US" sz="1400" b="1" dirty="0" smtClean="0">
                <a:solidFill>
                  <a:srgbClr val="FFFF00"/>
                </a:solidFill>
                <a:latin typeface="+mj-lt"/>
              </a:rPr>
              <a:t>Every 9 weeks</a:t>
            </a:r>
          </a:p>
          <a:p>
            <a:r>
              <a:rPr lang="en-US" sz="1400" b="1" dirty="0" smtClean="0">
                <a:solidFill>
                  <a:srgbClr val="FFFF00"/>
                </a:solidFill>
                <a:latin typeface="+mj-lt"/>
              </a:rPr>
              <a:t>Every 10 weeks</a:t>
            </a:r>
          </a:p>
          <a:p>
            <a:r>
              <a:rPr lang="en-US" sz="1400" b="1" dirty="0" smtClean="0">
                <a:solidFill>
                  <a:srgbClr val="FFFF00"/>
                </a:solidFill>
                <a:latin typeface="+mj-lt"/>
              </a:rPr>
              <a:t>Every marking period</a:t>
            </a:r>
          </a:p>
          <a:p>
            <a:r>
              <a:rPr lang="en-US" sz="1400" b="1" dirty="0" smtClean="0">
                <a:solidFill>
                  <a:srgbClr val="FFFF00"/>
                </a:solidFill>
                <a:latin typeface="+mj-lt"/>
              </a:rPr>
              <a:t>By the end of every marking period</a:t>
            </a:r>
          </a:p>
          <a:p>
            <a:r>
              <a:rPr lang="en-US" sz="1400" b="1" dirty="0" smtClean="0">
                <a:solidFill>
                  <a:srgbClr val="FFFF00"/>
                </a:solidFill>
                <a:latin typeface="+mj-lt"/>
              </a:rPr>
              <a:t>Every report card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609600"/>
            <a:ext cx="1871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Responsibility</a:t>
            </a:r>
          </a:p>
          <a:p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831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4545-C1D7-4E7F-9A3D-AD043255A789}" type="datetime1">
              <a:rPr lang="en-US" smtClean="0"/>
              <a:t>1/23/2012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Kids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1854-1B09-408B-8A6A-2175A8ADE750}" type="slidenum">
              <a:rPr lang="en-US" smtClean="0"/>
              <a:t>47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077" y="2209800"/>
            <a:ext cx="91871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To continue to add more goals, click on :  “</a:t>
            </a:r>
            <a:r>
              <a:rPr lang="en-US" sz="2400" b="1" dirty="0" smtClean="0">
                <a:solidFill>
                  <a:srgbClr val="FF0000"/>
                </a:solidFill>
              </a:rPr>
              <a:t>Save add more goals</a:t>
            </a:r>
            <a:r>
              <a:rPr lang="en-US" sz="2400" b="1" dirty="0" smtClean="0"/>
              <a:t>”</a:t>
            </a:r>
          </a:p>
          <a:p>
            <a:endParaRPr lang="en-US" sz="2400" b="1" dirty="0"/>
          </a:p>
          <a:p>
            <a:r>
              <a:rPr lang="en-US" sz="2400" b="1" dirty="0" smtClean="0"/>
              <a:t>To save goals and move forward, click on: “</a:t>
            </a:r>
            <a:r>
              <a:rPr lang="en-US" sz="2400" b="1" dirty="0" smtClean="0">
                <a:solidFill>
                  <a:srgbClr val="FF0000"/>
                </a:solidFill>
              </a:rPr>
              <a:t>Save</a:t>
            </a:r>
            <a:r>
              <a:rPr lang="en-US" sz="2400" b="1" dirty="0" smtClean="0"/>
              <a:t>”.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4327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4545-C1D7-4E7F-9A3D-AD043255A789}" type="datetime1">
              <a:rPr lang="en-US" smtClean="0"/>
              <a:t>1/23/2012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Kids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1854-1B09-408B-8A6A-2175A8ADE750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2" descr="\\aak-fs01\Users_Home$\DavidF\IEP Slides\AAK Website\AAK Sign 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571" y="1167500"/>
            <a:ext cx="6742858" cy="458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13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963C-6B0C-47E2-8F57-BF54F93DECC7}" type="datetime1">
              <a:rPr lang="en-US" smtClean="0"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Kids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1854-1B09-408B-8A6A-2175A8ADE750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 descr="\\aak-fs01\Users_Home$\DavidF\IEP Slides\AAK Website\E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707" y="1295400"/>
            <a:ext cx="455604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34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4545-C1D7-4E7F-9A3D-AD043255A789}" type="datetime1">
              <a:rPr lang="en-US" smtClean="0"/>
              <a:t>1/23/2012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Kids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1854-1B09-408B-8A6A-2175A8ADE750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2" descr="\\aak-fs01\Users_Home$\DavidF\IEP Slides\AAK Website\CP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547" y="228600"/>
            <a:ext cx="6658905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005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4545-C1D7-4E7F-9A3D-AD043255A789}" type="datetime1">
              <a:rPr lang="en-US" smtClean="0"/>
              <a:t>1/23/2012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Kids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1854-1B09-408B-8A6A-2175A8ADE750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2" descr="\\aak-fs01\Users_Home$\DavidF\IEP Slides\AAK Website\CPSE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190" y="228600"/>
            <a:ext cx="664762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756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086600" cy="1143000"/>
          </a:xfrm>
        </p:spPr>
        <p:txBody>
          <a:bodyPr/>
          <a:lstStyle/>
          <a:p>
            <a:r>
              <a:rPr lang="en-US" dirty="0" smtClean="0"/>
              <a:t>Accessing IEP Direct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800"/>
            <a:ext cx="7086600" cy="3810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hlinkClick r:id="rId2"/>
              </a:rPr>
              <a:t>www.iepdirect.com</a:t>
            </a:r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/>
              <a:t>Presentation Created </a:t>
            </a:r>
            <a:r>
              <a:rPr lang="en-US" sz="2800" dirty="0" smtClean="0"/>
              <a:t>by</a:t>
            </a:r>
          </a:p>
          <a:p>
            <a:pPr algn="ctr"/>
            <a:r>
              <a:rPr lang="en-US" sz="2800" dirty="0" smtClean="0"/>
              <a:t>Dr. David Ferrin</a:t>
            </a:r>
          </a:p>
          <a:p>
            <a:pPr algn="ctr"/>
            <a:r>
              <a:rPr lang="en-US" sz="2800" dirty="0" smtClean="0"/>
              <a:t>Director, Educational Services</a:t>
            </a:r>
          </a:p>
          <a:p>
            <a:pPr algn="ctr"/>
            <a:r>
              <a:rPr lang="en-US" sz="2800" dirty="0" smtClean="0"/>
              <a:t>All About Kids </a:t>
            </a:r>
            <a:endParaRPr lang="en-US" sz="2800" dirty="0"/>
          </a:p>
          <a:p>
            <a:pPr algn="ctr"/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EC01-B051-4E61-ACD3-990E05805E5A}" type="datetime1">
              <a:rPr lang="en-US" smtClean="0"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About Kids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1854-1B09-408B-8A6A-2175A8ADE7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512</TotalTime>
  <Words>543</Words>
  <Application>Microsoft Office PowerPoint</Application>
  <PresentationFormat>On-screen Show (4:3)</PresentationFormat>
  <Paragraphs>251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Apex</vt:lpstr>
      <vt:lpstr>Access to all about kids website &amp; iep direct</vt:lpstr>
      <vt:lpstr>How To Retrieve Report Formats</vt:lpstr>
      <vt:lpstr>How To Retrieve Report Formats</vt:lpstr>
      <vt:lpstr>How To Retrieve Report Formats</vt:lpstr>
      <vt:lpstr>PowerPoint Presentation</vt:lpstr>
      <vt:lpstr>PowerPoint Presentation</vt:lpstr>
      <vt:lpstr>PowerPoint Presentation</vt:lpstr>
      <vt:lpstr>PowerPoint Presentation</vt:lpstr>
      <vt:lpstr>Accessing IEP Direct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Major Sections</vt:lpstr>
      <vt:lpstr>PowerPoint Presentation</vt:lpstr>
      <vt:lpstr>      Entering SPAM   S = Social  P = Physical  A = Academic  M =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Preschool Outcome 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All About Kids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Vitarelli</dc:creator>
  <cp:lastModifiedBy>Devon Ruggiero</cp:lastModifiedBy>
  <cp:revision>40</cp:revision>
  <dcterms:created xsi:type="dcterms:W3CDTF">2011-11-22T14:57:31Z</dcterms:created>
  <dcterms:modified xsi:type="dcterms:W3CDTF">2012-01-23T17:05:17Z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